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1" r:id="rId5"/>
    <p:sldMasterId id="2147483741" r:id="rId6"/>
    <p:sldMasterId id="2147483751" r:id="rId7"/>
  </p:sldMasterIdLst>
  <p:notesMasterIdLst>
    <p:notesMasterId r:id="rId32"/>
  </p:notesMasterIdLst>
  <p:handoutMasterIdLst>
    <p:handoutMasterId r:id="rId33"/>
  </p:handoutMasterIdLst>
  <p:sldIdLst>
    <p:sldId id="335" r:id="rId8"/>
    <p:sldId id="366" r:id="rId9"/>
    <p:sldId id="453" r:id="rId10"/>
    <p:sldId id="474" r:id="rId11"/>
    <p:sldId id="469" r:id="rId12"/>
    <p:sldId id="472" r:id="rId13"/>
    <p:sldId id="471" r:id="rId14"/>
    <p:sldId id="457" r:id="rId15"/>
    <p:sldId id="458" r:id="rId16"/>
    <p:sldId id="459" r:id="rId17"/>
    <p:sldId id="461" r:id="rId18"/>
    <p:sldId id="462" r:id="rId19"/>
    <p:sldId id="478" r:id="rId20"/>
    <p:sldId id="479" r:id="rId21"/>
    <p:sldId id="480" r:id="rId22"/>
    <p:sldId id="468" r:id="rId23"/>
    <p:sldId id="467" r:id="rId24"/>
    <p:sldId id="470" r:id="rId25"/>
    <p:sldId id="473" r:id="rId26"/>
    <p:sldId id="475" r:id="rId27"/>
    <p:sldId id="465" r:id="rId28"/>
    <p:sldId id="476" r:id="rId29"/>
    <p:sldId id="477" r:id="rId30"/>
    <p:sldId id="365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ax-SemiBold" charset="0"/>
      <p:regular r:id="rId38"/>
      <p:bold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3C110F-FF62-4D61-ACA0-497EF26810E9}">
          <p14:sldIdLst>
            <p14:sldId id="335"/>
            <p14:sldId id="366"/>
            <p14:sldId id="453"/>
            <p14:sldId id="474"/>
            <p14:sldId id="469"/>
            <p14:sldId id="472"/>
            <p14:sldId id="471"/>
            <p14:sldId id="457"/>
            <p14:sldId id="458"/>
            <p14:sldId id="459"/>
            <p14:sldId id="461"/>
            <p14:sldId id="462"/>
            <p14:sldId id="478"/>
            <p14:sldId id="479"/>
            <p14:sldId id="480"/>
            <p14:sldId id="468"/>
            <p14:sldId id="467"/>
            <p14:sldId id="470"/>
            <p14:sldId id="473"/>
            <p14:sldId id="475"/>
            <p14:sldId id="465"/>
            <p14:sldId id="476"/>
            <p14:sldId id="477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0A1"/>
    <a:srgbClr val="414042"/>
    <a:srgbClr val="54AEC5"/>
    <a:srgbClr val="2437AC"/>
    <a:srgbClr val="F016B4"/>
    <a:srgbClr val="10B616"/>
    <a:srgbClr val="FF7C16"/>
    <a:srgbClr val="A6E550"/>
    <a:srgbClr val="00B8FF"/>
    <a:srgbClr val="314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87719" autoAdjust="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7"/>
    </p:cViewPr>
  </p:sorterViewPr>
  <p:notesViewPr>
    <p:cSldViewPr snapToGrid="0">
      <p:cViewPr varScale="1">
        <p:scale>
          <a:sx n="86" d="100"/>
          <a:sy n="86" d="100"/>
        </p:scale>
        <p:origin x="29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6.fntdata"/><Relationship Id="rId21" Type="http://schemas.openxmlformats.org/officeDocument/2006/relationships/slide" Target="slides/slide14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3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95032-6CCD-4480-9ABB-FA22537B5D6D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FCE0F-607F-4B16-A192-2EB90E00B5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25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6476B-DE4E-4A9D-86CF-414C8870E241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4723A-CADD-4DC2-9634-42B681D1E3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16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4723A-CADD-4DC2-9634-42B681D1E3C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1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buClr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2*</a:t>
            </a:r>
            <a:br>
              <a:rPr lang="en-US" altLang="en-US" sz="1200" dirty="0">
                <a:solidFill>
                  <a:srgbClr val="44444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altLang="en-US" sz="1200" dirty="0">
                <a:solidFill>
                  <a:srgbClr val="44444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-Layer7 (HTTP) – Create new http request</a:t>
            </a:r>
          </a:p>
          <a:p>
            <a:pPr marL="0" lvl="0" indent="0" algn="l" rtl="0">
              <a:lnSpc>
                <a:spcPct val="100000"/>
              </a:lnSpc>
              <a:buClr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-Layer4 (TCP) – Reroute                                           </a:t>
            </a:r>
            <a:br>
              <a:rPr lang="en-US" dirty="0"/>
            </a:br>
            <a:r>
              <a:rPr lang="en-US" dirty="0"/>
              <a:t>-encryption, decryption in layer 6 - SSL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4723A-CADD-4DC2-9634-42B681D1E3C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4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buClr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2*</a:t>
            </a:r>
            <a:br>
              <a:rPr lang="en-US" altLang="en-US" sz="1200" dirty="0">
                <a:solidFill>
                  <a:srgbClr val="44444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altLang="en-US" sz="1200" dirty="0">
                <a:solidFill>
                  <a:srgbClr val="44444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-Layer7 (HTTP) – Create new http request</a:t>
            </a:r>
          </a:p>
          <a:p>
            <a:pPr marL="0" lvl="0" indent="0" algn="l" rtl="0">
              <a:lnSpc>
                <a:spcPct val="100000"/>
              </a:lnSpc>
              <a:buClr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-Layer4 (TCP) – Reroute                                           </a:t>
            </a:r>
            <a:br>
              <a:rPr lang="en-US" dirty="0"/>
            </a:br>
            <a:r>
              <a:rPr lang="en-US" dirty="0"/>
              <a:t>-encryption, decryption in layer 6 - SSL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4723A-CADD-4DC2-9634-42B681D1E3C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0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rgbClr val="2437AC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4140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1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052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rgbClr val="2437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Triangle 24"/>
          <p:cNvSpPr/>
          <p:nvPr userDrawn="1"/>
        </p:nvSpPr>
        <p:spPr>
          <a:xfrm flipH="1">
            <a:off x="6301123" y="-3487"/>
            <a:ext cx="6532964" cy="6867693"/>
          </a:xfrm>
          <a:prstGeom prst="rtTriangl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>
            <a:off x="6301123" y="-11519"/>
            <a:ext cx="6531430" cy="6391207"/>
          </a:xfrm>
          <a:custGeom>
            <a:avLst/>
            <a:gdLst>
              <a:gd name="T0" fmla="*/ 2907 w 2907"/>
              <a:gd name="T1" fmla="*/ 1368 h 2842"/>
              <a:gd name="T2" fmla="*/ 2809 w 2907"/>
              <a:gd name="T3" fmla="*/ 1465 h 2842"/>
              <a:gd name="T4" fmla="*/ 1743 w 2907"/>
              <a:gd name="T5" fmla="*/ 2531 h 2842"/>
              <a:gd name="T6" fmla="*/ 1228 w 2907"/>
              <a:gd name="T7" fmla="*/ 2813 h 2842"/>
              <a:gd name="T8" fmla="*/ 840 w 2907"/>
              <a:gd name="T9" fmla="*/ 2817 h 2842"/>
              <a:gd name="T10" fmla="*/ 133 w 2907"/>
              <a:gd name="T11" fmla="*/ 2304 h 2842"/>
              <a:gd name="T12" fmla="*/ 14 w 2907"/>
              <a:gd name="T13" fmla="*/ 1755 h 2842"/>
              <a:gd name="T14" fmla="*/ 312 w 2907"/>
              <a:gd name="T15" fmla="*/ 1107 h 2842"/>
              <a:gd name="T16" fmla="*/ 844 w 2907"/>
              <a:gd name="T17" fmla="*/ 576 h 2842"/>
              <a:gd name="T18" fmla="*/ 1402 w 2907"/>
              <a:gd name="T19" fmla="*/ 17 h 2842"/>
              <a:gd name="T20" fmla="*/ 1415 w 2907"/>
              <a:gd name="T21" fmla="*/ 0 h 2842"/>
              <a:gd name="T22" fmla="*/ 2907 w 2907"/>
              <a:gd name="T23" fmla="*/ 0 h 2842"/>
              <a:gd name="T24" fmla="*/ 2907 w 2907"/>
              <a:gd name="T25" fmla="*/ 1368 h 2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07" h="2842">
                <a:moveTo>
                  <a:pt x="2907" y="1368"/>
                </a:moveTo>
                <a:cubicBezTo>
                  <a:pt x="2874" y="1400"/>
                  <a:pt x="2842" y="1433"/>
                  <a:pt x="2809" y="1465"/>
                </a:cubicBezTo>
                <a:cubicBezTo>
                  <a:pt x="2454" y="1821"/>
                  <a:pt x="2099" y="2176"/>
                  <a:pt x="1743" y="2531"/>
                </a:cubicBezTo>
                <a:cubicBezTo>
                  <a:pt x="1599" y="2675"/>
                  <a:pt x="1429" y="2772"/>
                  <a:pt x="1228" y="2813"/>
                </a:cubicBezTo>
                <a:cubicBezTo>
                  <a:pt x="1099" y="2839"/>
                  <a:pt x="970" y="2842"/>
                  <a:pt x="840" y="2817"/>
                </a:cubicBezTo>
                <a:cubicBezTo>
                  <a:pt x="523" y="2757"/>
                  <a:pt x="288" y="2584"/>
                  <a:pt x="133" y="2304"/>
                </a:cubicBezTo>
                <a:cubicBezTo>
                  <a:pt x="38" y="2134"/>
                  <a:pt x="0" y="1949"/>
                  <a:pt x="14" y="1755"/>
                </a:cubicBezTo>
                <a:cubicBezTo>
                  <a:pt x="34" y="1503"/>
                  <a:pt x="131" y="1286"/>
                  <a:pt x="312" y="1107"/>
                </a:cubicBezTo>
                <a:cubicBezTo>
                  <a:pt x="490" y="931"/>
                  <a:pt x="666" y="753"/>
                  <a:pt x="844" y="576"/>
                </a:cubicBezTo>
                <a:cubicBezTo>
                  <a:pt x="1030" y="389"/>
                  <a:pt x="1216" y="203"/>
                  <a:pt x="1402" y="17"/>
                </a:cubicBezTo>
                <a:cubicBezTo>
                  <a:pt x="1407" y="12"/>
                  <a:pt x="1411" y="6"/>
                  <a:pt x="1415" y="0"/>
                </a:cubicBezTo>
                <a:cubicBezTo>
                  <a:pt x="1912" y="0"/>
                  <a:pt x="2410" y="0"/>
                  <a:pt x="2907" y="0"/>
                </a:cubicBezTo>
                <a:cubicBezTo>
                  <a:pt x="2907" y="456"/>
                  <a:pt x="2907" y="912"/>
                  <a:pt x="2907" y="1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8111474" y="2323970"/>
            <a:ext cx="2499247" cy="17978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Customer Logo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05311" y="950455"/>
            <a:ext cx="5594278" cy="995363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  <a:latin typeface="Max-SemiBold" pitchFamily="50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705311" y="1945575"/>
            <a:ext cx="4838700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Description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31" y="4591621"/>
            <a:ext cx="5782860" cy="1683822"/>
          </a:xfrm>
          <a:prstGeom prst="rect">
            <a:avLst/>
          </a:prstGeom>
        </p:spPr>
      </p:pic>
      <p:sp>
        <p:nvSpPr>
          <p:cNvPr id="12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705311" y="3756871"/>
            <a:ext cx="4838700" cy="4823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rgbClr val="00B8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4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705311" y="3144074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5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705311" y="3425482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rgbClr val="00B8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706798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2437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06834" y="1496686"/>
            <a:ext cx="5778828" cy="1023924"/>
          </a:xfrm>
          <a:prstGeom prst="rect">
            <a:avLst/>
          </a:prstGeom>
        </p:spPr>
        <p:txBody>
          <a:bodyPr anchor="b"/>
          <a:lstStyle>
            <a:lvl1pPr algn="l">
              <a:defRPr sz="4400" baseline="0">
                <a:solidFill>
                  <a:schemeClr val="bg1"/>
                </a:solidFill>
                <a:latin typeface="Max-SemiBold" pitchFamily="50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Right Triangle 4"/>
          <p:cNvSpPr/>
          <p:nvPr userDrawn="1"/>
        </p:nvSpPr>
        <p:spPr>
          <a:xfrm flipH="1">
            <a:off x="6299186" y="0"/>
            <a:ext cx="6532964" cy="686769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>
            <a:off x="6299186" y="-15875"/>
            <a:ext cx="6531430" cy="6391207"/>
          </a:xfrm>
          <a:custGeom>
            <a:avLst/>
            <a:gdLst>
              <a:gd name="T0" fmla="*/ 2907 w 2907"/>
              <a:gd name="T1" fmla="*/ 1368 h 2842"/>
              <a:gd name="T2" fmla="*/ 2809 w 2907"/>
              <a:gd name="T3" fmla="*/ 1465 h 2842"/>
              <a:gd name="T4" fmla="*/ 1743 w 2907"/>
              <a:gd name="T5" fmla="*/ 2531 h 2842"/>
              <a:gd name="T6" fmla="*/ 1228 w 2907"/>
              <a:gd name="T7" fmla="*/ 2813 h 2842"/>
              <a:gd name="T8" fmla="*/ 840 w 2907"/>
              <a:gd name="T9" fmla="*/ 2817 h 2842"/>
              <a:gd name="T10" fmla="*/ 133 w 2907"/>
              <a:gd name="T11" fmla="*/ 2304 h 2842"/>
              <a:gd name="T12" fmla="*/ 14 w 2907"/>
              <a:gd name="T13" fmla="*/ 1755 h 2842"/>
              <a:gd name="T14" fmla="*/ 312 w 2907"/>
              <a:gd name="T15" fmla="*/ 1107 h 2842"/>
              <a:gd name="T16" fmla="*/ 844 w 2907"/>
              <a:gd name="T17" fmla="*/ 576 h 2842"/>
              <a:gd name="T18" fmla="*/ 1402 w 2907"/>
              <a:gd name="T19" fmla="*/ 17 h 2842"/>
              <a:gd name="T20" fmla="*/ 1415 w 2907"/>
              <a:gd name="T21" fmla="*/ 0 h 2842"/>
              <a:gd name="T22" fmla="*/ 2907 w 2907"/>
              <a:gd name="T23" fmla="*/ 0 h 2842"/>
              <a:gd name="T24" fmla="*/ 2907 w 2907"/>
              <a:gd name="T25" fmla="*/ 1368 h 2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07" h="2842">
                <a:moveTo>
                  <a:pt x="2907" y="1368"/>
                </a:moveTo>
                <a:cubicBezTo>
                  <a:pt x="2874" y="1400"/>
                  <a:pt x="2842" y="1433"/>
                  <a:pt x="2809" y="1465"/>
                </a:cubicBezTo>
                <a:cubicBezTo>
                  <a:pt x="2454" y="1821"/>
                  <a:pt x="2099" y="2176"/>
                  <a:pt x="1743" y="2531"/>
                </a:cubicBezTo>
                <a:cubicBezTo>
                  <a:pt x="1599" y="2675"/>
                  <a:pt x="1429" y="2772"/>
                  <a:pt x="1228" y="2813"/>
                </a:cubicBezTo>
                <a:cubicBezTo>
                  <a:pt x="1099" y="2839"/>
                  <a:pt x="970" y="2842"/>
                  <a:pt x="840" y="2817"/>
                </a:cubicBezTo>
                <a:cubicBezTo>
                  <a:pt x="523" y="2757"/>
                  <a:pt x="288" y="2584"/>
                  <a:pt x="133" y="2304"/>
                </a:cubicBezTo>
                <a:cubicBezTo>
                  <a:pt x="38" y="2134"/>
                  <a:pt x="0" y="1949"/>
                  <a:pt x="14" y="1755"/>
                </a:cubicBezTo>
                <a:cubicBezTo>
                  <a:pt x="34" y="1503"/>
                  <a:pt x="131" y="1286"/>
                  <a:pt x="312" y="1107"/>
                </a:cubicBezTo>
                <a:cubicBezTo>
                  <a:pt x="490" y="931"/>
                  <a:pt x="666" y="753"/>
                  <a:pt x="844" y="576"/>
                </a:cubicBezTo>
                <a:cubicBezTo>
                  <a:pt x="1030" y="389"/>
                  <a:pt x="1216" y="203"/>
                  <a:pt x="1402" y="17"/>
                </a:cubicBezTo>
                <a:cubicBezTo>
                  <a:pt x="1407" y="12"/>
                  <a:pt x="1411" y="6"/>
                  <a:pt x="1415" y="0"/>
                </a:cubicBezTo>
                <a:cubicBezTo>
                  <a:pt x="1912" y="0"/>
                  <a:pt x="2410" y="0"/>
                  <a:pt x="2907" y="0"/>
                </a:cubicBezTo>
                <a:cubicBezTo>
                  <a:pt x="2907" y="456"/>
                  <a:pt x="2907" y="912"/>
                  <a:pt x="2907" y="1368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31" y="2346261"/>
            <a:ext cx="5782860" cy="1683822"/>
          </a:xfrm>
          <a:prstGeom prst="rect">
            <a:avLst/>
          </a:prstGeom>
        </p:spPr>
      </p:pic>
      <p:sp>
        <p:nvSpPr>
          <p:cNvPr id="6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705311" y="6134156"/>
            <a:ext cx="4838700" cy="4823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rgbClr val="00B8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www.linkdevelopment.com </a:t>
            </a:r>
          </a:p>
        </p:txBody>
      </p:sp>
    </p:spTree>
    <p:extLst>
      <p:ext uri="{BB962C8B-B14F-4D97-AF65-F5344CB8AC3E}">
        <p14:creationId xmlns:p14="http://schemas.microsoft.com/office/powerpoint/2010/main" val="1994493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Triangle 24"/>
          <p:cNvSpPr/>
          <p:nvPr userDrawn="1"/>
        </p:nvSpPr>
        <p:spPr>
          <a:xfrm flipH="1">
            <a:off x="6301123" y="-3487"/>
            <a:ext cx="6532964" cy="6867693"/>
          </a:xfrm>
          <a:prstGeom prst="rtTriangl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>
            <a:off x="6301123" y="-11519"/>
            <a:ext cx="6531430" cy="6391207"/>
          </a:xfrm>
          <a:custGeom>
            <a:avLst/>
            <a:gdLst>
              <a:gd name="T0" fmla="*/ 2907 w 2907"/>
              <a:gd name="T1" fmla="*/ 1368 h 2842"/>
              <a:gd name="T2" fmla="*/ 2809 w 2907"/>
              <a:gd name="T3" fmla="*/ 1465 h 2842"/>
              <a:gd name="T4" fmla="*/ 1743 w 2907"/>
              <a:gd name="T5" fmla="*/ 2531 h 2842"/>
              <a:gd name="T6" fmla="*/ 1228 w 2907"/>
              <a:gd name="T7" fmla="*/ 2813 h 2842"/>
              <a:gd name="T8" fmla="*/ 840 w 2907"/>
              <a:gd name="T9" fmla="*/ 2817 h 2842"/>
              <a:gd name="T10" fmla="*/ 133 w 2907"/>
              <a:gd name="T11" fmla="*/ 2304 h 2842"/>
              <a:gd name="T12" fmla="*/ 14 w 2907"/>
              <a:gd name="T13" fmla="*/ 1755 h 2842"/>
              <a:gd name="T14" fmla="*/ 312 w 2907"/>
              <a:gd name="T15" fmla="*/ 1107 h 2842"/>
              <a:gd name="T16" fmla="*/ 844 w 2907"/>
              <a:gd name="T17" fmla="*/ 576 h 2842"/>
              <a:gd name="T18" fmla="*/ 1402 w 2907"/>
              <a:gd name="T19" fmla="*/ 17 h 2842"/>
              <a:gd name="T20" fmla="*/ 1415 w 2907"/>
              <a:gd name="T21" fmla="*/ 0 h 2842"/>
              <a:gd name="T22" fmla="*/ 2907 w 2907"/>
              <a:gd name="T23" fmla="*/ 0 h 2842"/>
              <a:gd name="T24" fmla="*/ 2907 w 2907"/>
              <a:gd name="T25" fmla="*/ 1368 h 2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07" h="2842">
                <a:moveTo>
                  <a:pt x="2907" y="1368"/>
                </a:moveTo>
                <a:cubicBezTo>
                  <a:pt x="2874" y="1400"/>
                  <a:pt x="2842" y="1433"/>
                  <a:pt x="2809" y="1465"/>
                </a:cubicBezTo>
                <a:cubicBezTo>
                  <a:pt x="2454" y="1821"/>
                  <a:pt x="2099" y="2176"/>
                  <a:pt x="1743" y="2531"/>
                </a:cubicBezTo>
                <a:cubicBezTo>
                  <a:pt x="1599" y="2675"/>
                  <a:pt x="1429" y="2772"/>
                  <a:pt x="1228" y="2813"/>
                </a:cubicBezTo>
                <a:cubicBezTo>
                  <a:pt x="1099" y="2839"/>
                  <a:pt x="970" y="2842"/>
                  <a:pt x="840" y="2817"/>
                </a:cubicBezTo>
                <a:cubicBezTo>
                  <a:pt x="523" y="2757"/>
                  <a:pt x="288" y="2584"/>
                  <a:pt x="133" y="2304"/>
                </a:cubicBezTo>
                <a:cubicBezTo>
                  <a:pt x="38" y="2134"/>
                  <a:pt x="0" y="1949"/>
                  <a:pt x="14" y="1755"/>
                </a:cubicBezTo>
                <a:cubicBezTo>
                  <a:pt x="34" y="1503"/>
                  <a:pt x="131" y="1286"/>
                  <a:pt x="312" y="1107"/>
                </a:cubicBezTo>
                <a:cubicBezTo>
                  <a:pt x="490" y="931"/>
                  <a:pt x="666" y="753"/>
                  <a:pt x="844" y="576"/>
                </a:cubicBezTo>
                <a:cubicBezTo>
                  <a:pt x="1030" y="389"/>
                  <a:pt x="1216" y="203"/>
                  <a:pt x="1402" y="17"/>
                </a:cubicBezTo>
                <a:cubicBezTo>
                  <a:pt x="1407" y="12"/>
                  <a:pt x="1411" y="6"/>
                  <a:pt x="1415" y="0"/>
                </a:cubicBezTo>
                <a:cubicBezTo>
                  <a:pt x="1912" y="0"/>
                  <a:pt x="2410" y="0"/>
                  <a:pt x="2907" y="0"/>
                </a:cubicBezTo>
                <a:cubicBezTo>
                  <a:pt x="2907" y="456"/>
                  <a:pt x="2907" y="912"/>
                  <a:pt x="2907" y="13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705311" y="2875694"/>
            <a:ext cx="2499247" cy="17978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Customer Logo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05311" y="950455"/>
            <a:ext cx="5594278" cy="995363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rgbClr val="2437AC"/>
                </a:solidFill>
                <a:latin typeface="Max-SemiBold" pitchFamily="50" charset="0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705311" y="1945575"/>
            <a:ext cx="4838700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2437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Description 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705311" y="5571376"/>
            <a:ext cx="4838700" cy="4823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rgbClr val="00B8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705311" y="4958579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37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705311" y="5239987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rgbClr val="00B8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7458075" y="2737067"/>
            <a:ext cx="2767606" cy="2075110"/>
            <a:chOff x="7658101" y="2634208"/>
            <a:chExt cx="2767606" cy="207511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18"/>
            <a:stretch/>
          </p:blipFill>
          <p:spPr>
            <a:xfrm>
              <a:off x="7685285" y="2634208"/>
              <a:ext cx="2204298" cy="153032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58101" y="3194410"/>
              <a:ext cx="2767606" cy="1514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952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/>
          <p:cNvSpPr/>
          <p:nvPr userDrawn="1"/>
        </p:nvSpPr>
        <p:spPr>
          <a:xfrm flipH="1">
            <a:off x="6301123" y="-3487"/>
            <a:ext cx="6532964" cy="6867693"/>
          </a:xfrm>
          <a:prstGeom prst="rtTriangl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06766" y="2048228"/>
            <a:ext cx="5778828" cy="1023924"/>
          </a:xfrm>
          <a:prstGeom prst="rect">
            <a:avLst/>
          </a:prstGeom>
        </p:spPr>
        <p:txBody>
          <a:bodyPr anchor="b"/>
          <a:lstStyle>
            <a:lvl1pPr algn="l">
              <a:defRPr sz="4800" baseline="0">
                <a:solidFill>
                  <a:schemeClr val="accent1"/>
                </a:solidFill>
                <a:latin typeface="Max-SemiBold" pitchFamily="50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>
            <a:off x="6299186" y="-15875"/>
            <a:ext cx="6531430" cy="6391207"/>
          </a:xfrm>
          <a:custGeom>
            <a:avLst/>
            <a:gdLst>
              <a:gd name="T0" fmla="*/ 2907 w 2907"/>
              <a:gd name="T1" fmla="*/ 1368 h 2842"/>
              <a:gd name="T2" fmla="*/ 2809 w 2907"/>
              <a:gd name="T3" fmla="*/ 1465 h 2842"/>
              <a:gd name="T4" fmla="*/ 1743 w 2907"/>
              <a:gd name="T5" fmla="*/ 2531 h 2842"/>
              <a:gd name="T6" fmla="*/ 1228 w 2907"/>
              <a:gd name="T7" fmla="*/ 2813 h 2842"/>
              <a:gd name="T8" fmla="*/ 840 w 2907"/>
              <a:gd name="T9" fmla="*/ 2817 h 2842"/>
              <a:gd name="T10" fmla="*/ 133 w 2907"/>
              <a:gd name="T11" fmla="*/ 2304 h 2842"/>
              <a:gd name="T12" fmla="*/ 14 w 2907"/>
              <a:gd name="T13" fmla="*/ 1755 h 2842"/>
              <a:gd name="T14" fmla="*/ 312 w 2907"/>
              <a:gd name="T15" fmla="*/ 1107 h 2842"/>
              <a:gd name="T16" fmla="*/ 844 w 2907"/>
              <a:gd name="T17" fmla="*/ 576 h 2842"/>
              <a:gd name="T18" fmla="*/ 1402 w 2907"/>
              <a:gd name="T19" fmla="*/ 17 h 2842"/>
              <a:gd name="T20" fmla="*/ 1415 w 2907"/>
              <a:gd name="T21" fmla="*/ 0 h 2842"/>
              <a:gd name="T22" fmla="*/ 2907 w 2907"/>
              <a:gd name="T23" fmla="*/ 0 h 2842"/>
              <a:gd name="T24" fmla="*/ 2907 w 2907"/>
              <a:gd name="T25" fmla="*/ 1368 h 2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07" h="2842">
                <a:moveTo>
                  <a:pt x="2907" y="1368"/>
                </a:moveTo>
                <a:cubicBezTo>
                  <a:pt x="2874" y="1400"/>
                  <a:pt x="2842" y="1433"/>
                  <a:pt x="2809" y="1465"/>
                </a:cubicBezTo>
                <a:cubicBezTo>
                  <a:pt x="2454" y="1821"/>
                  <a:pt x="2099" y="2176"/>
                  <a:pt x="1743" y="2531"/>
                </a:cubicBezTo>
                <a:cubicBezTo>
                  <a:pt x="1599" y="2675"/>
                  <a:pt x="1429" y="2772"/>
                  <a:pt x="1228" y="2813"/>
                </a:cubicBezTo>
                <a:cubicBezTo>
                  <a:pt x="1099" y="2839"/>
                  <a:pt x="970" y="2842"/>
                  <a:pt x="840" y="2817"/>
                </a:cubicBezTo>
                <a:cubicBezTo>
                  <a:pt x="523" y="2757"/>
                  <a:pt x="288" y="2584"/>
                  <a:pt x="133" y="2304"/>
                </a:cubicBezTo>
                <a:cubicBezTo>
                  <a:pt x="38" y="2134"/>
                  <a:pt x="0" y="1949"/>
                  <a:pt x="14" y="1755"/>
                </a:cubicBezTo>
                <a:cubicBezTo>
                  <a:pt x="34" y="1503"/>
                  <a:pt x="131" y="1286"/>
                  <a:pt x="312" y="1107"/>
                </a:cubicBezTo>
                <a:cubicBezTo>
                  <a:pt x="490" y="931"/>
                  <a:pt x="666" y="753"/>
                  <a:pt x="844" y="576"/>
                </a:cubicBezTo>
                <a:cubicBezTo>
                  <a:pt x="1030" y="389"/>
                  <a:pt x="1216" y="203"/>
                  <a:pt x="1402" y="17"/>
                </a:cubicBezTo>
                <a:cubicBezTo>
                  <a:pt x="1407" y="12"/>
                  <a:pt x="1411" y="6"/>
                  <a:pt x="1415" y="0"/>
                </a:cubicBezTo>
                <a:cubicBezTo>
                  <a:pt x="1912" y="0"/>
                  <a:pt x="2410" y="0"/>
                  <a:pt x="2907" y="0"/>
                </a:cubicBezTo>
                <a:cubicBezTo>
                  <a:pt x="2907" y="456"/>
                  <a:pt x="2907" y="912"/>
                  <a:pt x="2907" y="1368"/>
                </a:cubicBezTo>
                <a:close/>
              </a:path>
            </a:pathLst>
          </a:custGeom>
          <a:solidFill>
            <a:srgbClr val="2437A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7458075" y="2737067"/>
            <a:ext cx="2767606" cy="2075110"/>
            <a:chOff x="7658101" y="2634208"/>
            <a:chExt cx="2767606" cy="207511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18"/>
            <a:stretch/>
          </p:blipFill>
          <p:spPr>
            <a:xfrm>
              <a:off x="7685285" y="2634208"/>
              <a:ext cx="2204298" cy="1530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58101" y="3194410"/>
              <a:ext cx="2767606" cy="1514908"/>
            </a:xfrm>
            <a:prstGeom prst="rect">
              <a:avLst/>
            </a:prstGeom>
          </p:spPr>
        </p:pic>
      </p:grpSp>
      <p:sp>
        <p:nvSpPr>
          <p:cNvPr id="13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705311" y="6134156"/>
            <a:ext cx="4838700" cy="4823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www.linkdevelopment.com </a:t>
            </a:r>
          </a:p>
        </p:txBody>
      </p:sp>
    </p:spTree>
    <p:extLst>
      <p:ext uri="{BB962C8B-B14F-4D97-AF65-F5344CB8AC3E}">
        <p14:creationId xmlns:p14="http://schemas.microsoft.com/office/powerpoint/2010/main" val="1943575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92211" y="1061021"/>
            <a:ext cx="5778828" cy="1023924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2437AC"/>
                </a:solidFill>
                <a:latin typeface="Max-SemiBold" pitchFamily="50" charset="0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91793" y="2172871"/>
            <a:ext cx="5778500" cy="158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489370" y="0"/>
            <a:ext cx="4718121" cy="6858000"/>
          </a:xfrm>
          <a:prstGeom prst="rect">
            <a:avLst/>
          </a:prstGeom>
          <a:solidFill>
            <a:srgbClr val="A6E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D:\Branding\Link Development File Library\logo_files\print\Main\Monochromatic\Blue\Link_main_logo_blue_CMYK.png"/>
          <p:cNvPicPr/>
          <p:nvPr userDrawn="1"/>
        </p:nvPicPr>
        <p:blipFill rotWithShape="1">
          <a:blip r:embed="rId2" cstate="email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3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7759" y="1345243"/>
            <a:ext cx="4734561" cy="55127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Isosceles Triangle 3"/>
          <p:cNvSpPr/>
          <p:nvPr userDrawn="1"/>
        </p:nvSpPr>
        <p:spPr>
          <a:xfrm>
            <a:off x="0" y="0"/>
            <a:ext cx="1065988" cy="901700"/>
          </a:xfrm>
          <a:custGeom>
            <a:avLst/>
            <a:gdLst>
              <a:gd name="connsiteX0" fmla="*/ 0 w 1025347"/>
              <a:gd name="connsiteY0" fmla="*/ 883920 h 883920"/>
              <a:gd name="connsiteX1" fmla="*/ 0 w 1025347"/>
              <a:gd name="connsiteY1" fmla="*/ 0 h 883920"/>
              <a:gd name="connsiteX2" fmla="*/ 1025347 w 1025347"/>
              <a:gd name="connsiteY2" fmla="*/ 883920 h 883920"/>
              <a:gd name="connsiteX3" fmla="*/ 0 w 1025347"/>
              <a:gd name="connsiteY3" fmla="*/ 883920 h 88392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987" h="886460">
                <a:moveTo>
                  <a:pt x="0" y="886460"/>
                </a:moveTo>
                <a:lnTo>
                  <a:pt x="0" y="2540"/>
                </a:lnTo>
                <a:lnTo>
                  <a:pt x="1065987" y="0"/>
                </a:lnTo>
                <a:cubicBezTo>
                  <a:pt x="304258" y="113877"/>
                  <a:pt x="121649" y="436033"/>
                  <a:pt x="0" y="886460"/>
                </a:cubicBezTo>
                <a:close/>
              </a:path>
            </a:pathLst>
          </a:custGeom>
          <a:solidFill>
            <a:srgbClr val="2437A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18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489370" y="0"/>
            <a:ext cx="4718121" cy="6858000"/>
          </a:xfrm>
          <a:prstGeom prst="rect">
            <a:avLst/>
          </a:prstGeom>
          <a:solidFill>
            <a:srgbClr val="00B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D:\Branding\Link Development File Library\logo_files\print\Main\Monochromatic\Blue\Link_main_logo_blue_CMYK.png"/>
          <p:cNvPicPr/>
          <p:nvPr userDrawn="1"/>
        </p:nvPicPr>
        <p:blipFill rotWithShape="1">
          <a:blip r:embed="rId2" cstate="email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3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7759" y="1345243"/>
            <a:ext cx="4734561" cy="55127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Isosceles Triangle 3"/>
          <p:cNvSpPr/>
          <p:nvPr userDrawn="1"/>
        </p:nvSpPr>
        <p:spPr>
          <a:xfrm>
            <a:off x="0" y="0"/>
            <a:ext cx="1065988" cy="901700"/>
          </a:xfrm>
          <a:custGeom>
            <a:avLst/>
            <a:gdLst>
              <a:gd name="connsiteX0" fmla="*/ 0 w 1025347"/>
              <a:gd name="connsiteY0" fmla="*/ 883920 h 883920"/>
              <a:gd name="connsiteX1" fmla="*/ 0 w 1025347"/>
              <a:gd name="connsiteY1" fmla="*/ 0 h 883920"/>
              <a:gd name="connsiteX2" fmla="*/ 1025347 w 1025347"/>
              <a:gd name="connsiteY2" fmla="*/ 883920 h 883920"/>
              <a:gd name="connsiteX3" fmla="*/ 0 w 1025347"/>
              <a:gd name="connsiteY3" fmla="*/ 883920 h 88392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987" h="886460">
                <a:moveTo>
                  <a:pt x="0" y="886460"/>
                </a:moveTo>
                <a:lnTo>
                  <a:pt x="0" y="2540"/>
                </a:lnTo>
                <a:lnTo>
                  <a:pt x="1065987" y="0"/>
                </a:lnTo>
                <a:cubicBezTo>
                  <a:pt x="304258" y="113877"/>
                  <a:pt x="121649" y="436033"/>
                  <a:pt x="0" y="886460"/>
                </a:cubicBezTo>
                <a:close/>
              </a:path>
            </a:pathLst>
          </a:custGeom>
          <a:solidFill>
            <a:srgbClr val="2437A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2211" y="1061021"/>
            <a:ext cx="5778828" cy="1023924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2437AC"/>
                </a:solidFill>
                <a:latin typeface="Max-SemiBold" pitchFamily="50" charset="0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91793" y="2172871"/>
            <a:ext cx="5778500" cy="158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489370" y="0"/>
            <a:ext cx="4718121" cy="6858000"/>
          </a:xfrm>
          <a:prstGeom prst="rect">
            <a:avLst/>
          </a:prstGeom>
          <a:solidFill>
            <a:srgbClr val="FF7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D:\Branding\Link Development File Library\logo_files\print\Main\Monochromatic\Blue\Link_main_logo_blue_CMYK.png"/>
          <p:cNvPicPr/>
          <p:nvPr userDrawn="1"/>
        </p:nvPicPr>
        <p:blipFill rotWithShape="1">
          <a:blip r:embed="rId2" cstate="email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3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7759" y="1345243"/>
            <a:ext cx="4734561" cy="55127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Isosceles Triangle 3"/>
          <p:cNvSpPr/>
          <p:nvPr userDrawn="1"/>
        </p:nvSpPr>
        <p:spPr>
          <a:xfrm>
            <a:off x="0" y="0"/>
            <a:ext cx="1065988" cy="901700"/>
          </a:xfrm>
          <a:custGeom>
            <a:avLst/>
            <a:gdLst>
              <a:gd name="connsiteX0" fmla="*/ 0 w 1025347"/>
              <a:gd name="connsiteY0" fmla="*/ 883920 h 883920"/>
              <a:gd name="connsiteX1" fmla="*/ 0 w 1025347"/>
              <a:gd name="connsiteY1" fmla="*/ 0 h 883920"/>
              <a:gd name="connsiteX2" fmla="*/ 1025347 w 1025347"/>
              <a:gd name="connsiteY2" fmla="*/ 883920 h 883920"/>
              <a:gd name="connsiteX3" fmla="*/ 0 w 1025347"/>
              <a:gd name="connsiteY3" fmla="*/ 883920 h 88392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987" h="886460">
                <a:moveTo>
                  <a:pt x="0" y="886460"/>
                </a:moveTo>
                <a:lnTo>
                  <a:pt x="0" y="2540"/>
                </a:lnTo>
                <a:lnTo>
                  <a:pt x="1065987" y="0"/>
                </a:lnTo>
                <a:cubicBezTo>
                  <a:pt x="304258" y="113877"/>
                  <a:pt x="121649" y="436033"/>
                  <a:pt x="0" y="886460"/>
                </a:cubicBezTo>
                <a:close/>
              </a:path>
            </a:pathLst>
          </a:custGeom>
          <a:solidFill>
            <a:srgbClr val="2437A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2211" y="1061021"/>
            <a:ext cx="5778828" cy="1023924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2437AC"/>
                </a:solidFill>
                <a:latin typeface="Max-SemiBold" pitchFamily="50" charset="0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91793" y="2172871"/>
            <a:ext cx="5778500" cy="158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42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473204" y="0"/>
            <a:ext cx="4734288" cy="6858000"/>
          </a:xfrm>
          <a:prstGeom prst="rect">
            <a:avLst/>
          </a:prstGeom>
          <a:solidFill>
            <a:srgbClr val="F01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D:\Branding\Link Development File Library\logo_files\print\Main\Monochromatic\Blue\Link_main_logo_blue_CMYK.png"/>
          <p:cNvPicPr/>
          <p:nvPr userDrawn="1"/>
        </p:nvPicPr>
        <p:blipFill rotWithShape="1">
          <a:blip r:embed="rId2" cstate="email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3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3949" y="1345243"/>
            <a:ext cx="4734561" cy="5512757"/>
          </a:xfrm>
          <a:prstGeom prst="rect">
            <a:avLst/>
          </a:prstGeom>
          <a:solidFill>
            <a:srgbClr val="F016B4"/>
          </a:solidFill>
          <a:ln>
            <a:noFill/>
          </a:ln>
          <a:effectLst/>
        </p:spPr>
      </p:pic>
      <p:sp>
        <p:nvSpPr>
          <p:cNvPr id="7" name="Isosceles Triangle 3"/>
          <p:cNvSpPr/>
          <p:nvPr userDrawn="1"/>
        </p:nvSpPr>
        <p:spPr>
          <a:xfrm>
            <a:off x="0" y="0"/>
            <a:ext cx="1065988" cy="901700"/>
          </a:xfrm>
          <a:custGeom>
            <a:avLst/>
            <a:gdLst>
              <a:gd name="connsiteX0" fmla="*/ 0 w 1025347"/>
              <a:gd name="connsiteY0" fmla="*/ 883920 h 883920"/>
              <a:gd name="connsiteX1" fmla="*/ 0 w 1025347"/>
              <a:gd name="connsiteY1" fmla="*/ 0 h 883920"/>
              <a:gd name="connsiteX2" fmla="*/ 1025347 w 1025347"/>
              <a:gd name="connsiteY2" fmla="*/ 883920 h 883920"/>
              <a:gd name="connsiteX3" fmla="*/ 0 w 1025347"/>
              <a:gd name="connsiteY3" fmla="*/ 883920 h 88392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987" h="886460">
                <a:moveTo>
                  <a:pt x="0" y="886460"/>
                </a:moveTo>
                <a:lnTo>
                  <a:pt x="0" y="2540"/>
                </a:lnTo>
                <a:lnTo>
                  <a:pt x="1065987" y="0"/>
                </a:lnTo>
                <a:cubicBezTo>
                  <a:pt x="304258" y="113877"/>
                  <a:pt x="121649" y="436033"/>
                  <a:pt x="0" y="886460"/>
                </a:cubicBezTo>
                <a:close/>
              </a:path>
            </a:pathLst>
          </a:custGeom>
          <a:solidFill>
            <a:srgbClr val="2437A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2211" y="1061021"/>
            <a:ext cx="5778828" cy="1023924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2437AC"/>
                </a:solidFill>
                <a:latin typeface="Max-SemiBold" pitchFamily="50" charset="0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91793" y="2172871"/>
            <a:ext cx="5778500" cy="158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52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1171"/>
            <a:ext cx="10515600" cy="51205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2437AC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998630"/>
            <a:ext cx="10515600" cy="485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06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rgbClr val="2437AC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1404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46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1171"/>
            <a:ext cx="10515600" cy="51205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2437AC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998630"/>
            <a:ext cx="10515600" cy="485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37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33037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solidFill>
                  <a:srgbClr val="2437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456949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633037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solidFill>
                  <a:srgbClr val="2437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2456949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1171"/>
            <a:ext cx="10515600" cy="51205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998630"/>
            <a:ext cx="10515600" cy="485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03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1171"/>
            <a:ext cx="10515600" cy="51205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998630"/>
            <a:ext cx="10515600" cy="485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647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1171"/>
            <a:ext cx="10515600" cy="576429"/>
          </a:xfrm>
          <a:prstGeom prst="rect">
            <a:avLst/>
          </a:prstGeom>
        </p:spPr>
        <p:txBody>
          <a:bodyPr/>
          <a:lstStyle>
            <a:lvl1pPr>
              <a:defRPr lang="en-US" sz="2800" dirty="0">
                <a:solidFill>
                  <a:srgbClr val="2437AC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90000"/>
                    <a:lumOff val="1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90000"/>
                    <a:lumOff val="1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90000"/>
                    <a:lumOff val="1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95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accent3"/>
                </a:solidFill>
              </a:defRPr>
            </a:lvl1pPr>
            <a:lvl2pPr>
              <a:defRPr sz="2000">
                <a:solidFill>
                  <a:schemeClr val="accent3"/>
                </a:solidFill>
              </a:defRPr>
            </a:lvl2pPr>
            <a:lvl3pPr>
              <a:defRPr sz="1800">
                <a:solidFill>
                  <a:schemeClr val="accent3"/>
                </a:solidFill>
              </a:defRPr>
            </a:lvl3pPr>
            <a:lvl4pPr>
              <a:defRPr sz="1600">
                <a:solidFill>
                  <a:schemeClr val="accent3"/>
                </a:solidFill>
              </a:defRPr>
            </a:lvl4pPr>
            <a:lvl5pPr>
              <a:defRPr sz="16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79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0103033" y="6501159"/>
            <a:ext cx="2038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7AE7B7B-F9ED-41F3-9EA8-DC0BE2F445F7}" type="slidenum">
              <a:rPr lang="en-US" sz="1200" baseline="0" smtClean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en-US" sz="120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4" r="61053"/>
          <a:stretch/>
        </p:blipFill>
        <p:spPr>
          <a:xfrm>
            <a:off x="127173" y="6306730"/>
            <a:ext cx="774859" cy="436641"/>
          </a:xfrm>
          <a:prstGeom prst="rect">
            <a:avLst/>
          </a:prstGeom>
        </p:spPr>
      </p:pic>
      <p:sp>
        <p:nvSpPr>
          <p:cNvPr id="4" name="Isosceles Triangle 3"/>
          <p:cNvSpPr/>
          <p:nvPr userDrawn="1"/>
        </p:nvSpPr>
        <p:spPr>
          <a:xfrm>
            <a:off x="0" y="-12700"/>
            <a:ext cx="1065988" cy="901700"/>
          </a:xfrm>
          <a:custGeom>
            <a:avLst/>
            <a:gdLst>
              <a:gd name="connsiteX0" fmla="*/ 0 w 1025347"/>
              <a:gd name="connsiteY0" fmla="*/ 883920 h 883920"/>
              <a:gd name="connsiteX1" fmla="*/ 0 w 1025347"/>
              <a:gd name="connsiteY1" fmla="*/ 0 h 883920"/>
              <a:gd name="connsiteX2" fmla="*/ 1025347 w 1025347"/>
              <a:gd name="connsiteY2" fmla="*/ 883920 h 883920"/>
              <a:gd name="connsiteX3" fmla="*/ 0 w 1025347"/>
              <a:gd name="connsiteY3" fmla="*/ 883920 h 88392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987" h="886460">
                <a:moveTo>
                  <a:pt x="0" y="886460"/>
                </a:moveTo>
                <a:lnTo>
                  <a:pt x="0" y="2540"/>
                </a:lnTo>
                <a:lnTo>
                  <a:pt x="1065987" y="0"/>
                </a:lnTo>
                <a:cubicBezTo>
                  <a:pt x="304258" y="113877"/>
                  <a:pt x="121649" y="436033"/>
                  <a:pt x="0" y="886460"/>
                </a:cubicBezTo>
                <a:close/>
              </a:path>
            </a:pathLst>
          </a:custGeom>
          <a:solidFill>
            <a:srgbClr val="2437A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38100" y="6835308"/>
            <a:ext cx="12252960" cy="156948"/>
          </a:xfrm>
          <a:prstGeom prst="rect">
            <a:avLst/>
          </a:prstGeom>
          <a:solidFill>
            <a:srgbClr val="2F5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94" r:id="rId7"/>
    <p:sldLayoutId id="2147483655" r:id="rId8"/>
    <p:sldLayoutId id="2147483656" r:id="rId9"/>
    <p:sldLayoutId id="2147483657" r:id="rId10"/>
  </p:sldLayoutIdLst>
  <p:hf hd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accent1"/>
          </a:solidFill>
          <a:latin typeface="Max-SemiBold" pitchFamily="50" charset="0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Clr>
          <a:srgbClr val="2F50A1"/>
        </a:buClr>
        <a:buFont typeface="Arial" panose="020B0604020202020204" pitchFamily="34" charset="0"/>
        <a:buChar char="•"/>
        <a:defRPr lang="en-US" sz="2400" kern="1200" smtClean="0">
          <a:solidFill>
            <a:schemeClr val="tx1">
              <a:lumMod val="75000"/>
              <a:lumOff val="25000"/>
            </a:schemeClr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F50A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F50A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F50A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F50A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1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37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3"/>
          <p:cNvSpPr/>
          <p:nvPr userDrawn="1"/>
        </p:nvSpPr>
        <p:spPr>
          <a:xfrm>
            <a:off x="0" y="0"/>
            <a:ext cx="1065988" cy="901700"/>
          </a:xfrm>
          <a:custGeom>
            <a:avLst/>
            <a:gdLst>
              <a:gd name="connsiteX0" fmla="*/ 0 w 1025347"/>
              <a:gd name="connsiteY0" fmla="*/ 883920 h 883920"/>
              <a:gd name="connsiteX1" fmla="*/ 0 w 1025347"/>
              <a:gd name="connsiteY1" fmla="*/ 0 h 883920"/>
              <a:gd name="connsiteX2" fmla="*/ 1025347 w 1025347"/>
              <a:gd name="connsiteY2" fmla="*/ 883920 h 883920"/>
              <a:gd name="connsiteX3" fmla="*/ 0 w 1025347"/>
              <a:gd name="connsiteY3" fmla="*/ 883920 h 88392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987" h="886460">
                <a:moveTo>
                  <a:pt x="0" y="886460"/>
                </a:moveTo>
                <a:lnTo>
                  <a:pt x="0" y="2540"/>
                </a:lnTo>
                <a:lnTo>
                  <a:pt x="1065987" y="0"/>
                </a:lnTo>
                <a:cubicBezTo>
                  <a:pt x="304258" y="113877"/>
                  <a:pt x="121649" y="436033"/>
                  <a:pt x="0" y="886460"/>
                </a:cubicBezTo>
                <a:close/>
              </a:path>
            </a:pathLst>
          </a:custGeom>
          <a:solidFill>
            <a:srgbClr val="2F50A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3"/>
          <p:cNvSpPr/>
          <p:nvPr userDrawn="1"/>
        </p:nvSpPr>
        <p:spPr>
          <a:xfrm>
            <a:off x="0" y="0"/>
            <a:ext cx="1065988" cy="901700"/>
          </a:xfrm>
          <a:custGeom>
            <a:avLst/>
            <a:gdLst>
              <a:gd name="connsiteX0" fmla="*/ 0 w 1025347"/>
              <a:gd name="connsiteY0" fmla="*/ 883920 h 883920"/>
              <a:gd name="connsiteX1" fmla="*/ 0 w 1025347"/>
              <a:gd name="connsiteY1" fmla="*/ 0 h 883920"/>
              <a:gd name="connsiteX2" fmla="*/ 1025347 w 1025347"/>
              <a:gd name="connsiteY2" fmla="*/ 883920 h 883920"/>
              <a:gd name="connsiteX3" fmla="*/ 0 w 1025347"/>
              <a:gd name="connsiteY3" fmla="*/ 883920 h 88392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987" h="886460">
                <a:moveTo>
                  <a:pt x="0" y="886460"/>
                </a:moveTo>
                <a:lnTo>
                  <a:pt x="0" y="2540"/>
                </a:lnTo>
                <a:lnTo>
                  <a:pt x="1065987" y="0"/>
                </a:lnTo>
                <a:cubicBezTo>
                  <a:pt x="304258" y="113877"/>
                  <a:pt x="121649" y="436033"/>
                  <a:pt x="0" y="886460"/>
                </a:cubicBezTo>
                <a:close/>
              </a:path>
            </a:pathLst>
          </a:custGeom>
          <a:solidFill>
            <a:srgbClr val="2F50A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3"/>
          <p:cNvSpPr/>
          <p:nvPr userDrawn="1"/>
        </p:nvSpPr>
        <p:spPr>
          <a:xfrm>
            <a:off x="0" y="0"/>
            <a:ext cx="1065988" cy="901700"/>
          </a:xfrm>
          <a:custGeom>
            <a:avLst/>
            <a:gdLst>
              <a:gd name="connsiteX0" fmla="*/ 0 w 1025347"/>
              <a:gd name="connsiteY0" fmla="*/ 883920 h 883920"/>
              <a:gd name="connsiteX1" fmla="*/ 0 w 1025347"/>
              <a:gd name="connsiteY1" fmla="*/ 0 h 883920"/>
              <a:gd name="connsiteX2" fmla="*/ 1025347 w 1025347"/>
              <a:gd name="connsiteY2" fmla="*/ 883920 h 883920"/>
              <a:gd name="connsiteX3" fmla="*/ 0 w 1025347"/>
              <a:gd name="connsiteY3" fmla="*/ 883920 h 88392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94080 h 894080"/>
              <a:gd name="connsiteX1" fmla="*/ 0 w 1065987"/>
              <a:gd name="connsiteY1" fmla="*/ 10160 h 894080"/>
              <a:gd name="connsiteX2" fmla="*/ 1065987 w 1065987"/>
              <a:gd name="connsiteY2" fmla="*/ 0 h 894080"/>
              <a:gd name="connsiteX3" fmla="*/ 0 w 1065987"/>
              <a:gd name="connsiteY3" fmla="*/ 894080 h 89408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  <a:gd name="connsiteX0" fmla="*/ 0 w 1065987"/>
              <a:gd name="connsiteY0" fmla="*/ 886460 h 886460"/>
              <a:gd name="connsiteX1" fmla="*/ 0 w 1065987"/>
              <a:gd name="connsiteY1" fmla="*/ 2540 h 886460"/>
              <a:gd name="connsiteX2" fmla="*/ 1065987 w 1065987"/>
              <a:gd name="connsiteY2" fmla="*/ 0 h 886460"/>
              <a:gd name="connsiteX3" fmla="*/ 0 w 1065987"/>
              <a:gd name="connsiteY3" fmla="*/ 886460 h 8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987" h="886460">
                <a:moveTo>
                  <a:pt x="0" y="886460"/>
                </a:moveTo>
                <a:lnTo>
                  <a:pt x="0" y="2540"/>
                </a:lnTo>
                <a:lnTo>
                  <a:pt x="1065987" y="0"/>
                </a:lnTo>
                <a:cubicBezTo>
                  <a:pt x="304258" y="113877"/>
                  <a:pt x="121649" y="436033"/>
                  <a:pt x="0" y="886460"/>
                </a:cubicBezTo>
                <a:close/>
              </a:path>
            </a:pathLst>
          </a:custGeom>
          <a:solidFill>
            <a:srgbClr val="2F50A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0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6" r:id="rId2"/>
    <p:sldLayoutId id="2147483757" r:id="rId3"/>
    <p:sldLayoutId id="2147483758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939266" y="1321879"/>
            <a:ext cx="10864605" cy="1345039"/>
          </a:xfrm>
        </p:spPr>
        <p:txBody>
          <a:bodyPr/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NoSQL -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Mongodb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1354710" y="5459949"/>
            <a:ext cx="4838700" cy="482352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Yasmin Ghazy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396956" y="5062217"/>
            <a:ext cx="4838700" cy="39773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2437AC"/>
                </a:solidFill>
                <a:latin typeface="Max-SemiBold" pitchFamily="50" charset="0"/>
                <a:ea typeface="+mj-ea"/>
                <a:cs typeface="+mj-cs"/>
              </a:rPr>
              <a:t>Presented</a:t>
            </a:r>
            <a:r>
              <a:rPr lang="en-US" dirty="0"/>
              <a:t> </a:t>
            </a:r>
            <a:r>
              <a:rPr lang="en-US" dirty="0">
                <a:solidFill>
                  <a:srgbClr val="2437AC"/>
                </a:solidFill>
                <a:latin typeface="Max-SemiBold" pitchFamily="50" charset="0"/>
                <a:ea typeface="+mj-ea"/>
                <a:cs typeface="+mj-cs"/>
              </a:rPr>
              <a:t>by: </a:t>
            </a:r>
          </a:p>
        </p:txBody>
      </p:sp>
    </p:spTree>
    <p:extLst>
      <p:ext uri="{BB962C8B-B14F-4D97-AF65-F5344CB8AC3E}">
        <p14:creationId xmlns:p14="http://schemas.microsoft.com/office/powerpoint/2010/main" val="3219355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Query Operators </a:t>
            </a:r>
            <a:r>
              <a:rPr lang="en-US" sz="1700" b="1" dirty="0"/>
              <a:t>-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Element Query Operators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5B4B7-F5B1-44B5-8E30-10CA01AF0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27"/>
          <a:stretch/>
        </p:blipFill>
        <p:spPr>
          <a:xfrm>
            <a:off x="5640735" y="342322"/>
            <a:ext cx="5992084" cy="1381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5471F-AA4D-4EBB-9127-BAF081E6C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38"/>
          <a:stretch/>
        </p:blipFill>
        <p:spPr>
          <a:xfrm>
            <a:off x="6275129" y="3035710"/>
            <a:ext cx="5672072" cy="1996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4A584C-9418-4A31-8083-D5694DB86F74}"/>
              </a:ext>
            </a:extLst>
          </p:cNvPr>
          <p:cNvSpPr txBox="1"/>
          <p:nvPr/>
        </p:nvSpPr>
        <p:spPr>
          <a:xfrm>
            <a:off x="5821705" y="2390263"/>
            <a:ext cx="657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matches documents that contain or do not contain a specified field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2EF677-309E-4BF0-AEAE-902ABCF1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023867"/>
            <a:ext cx="5273497" cy="41380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D34C6D-036D-4EE0-80A1-7752321E54D9}"/>
              </a:ext>
            </a:extLst>
          </p:cNvPr>
          <p:cNvSpPr txBox="1"/>
          <p:nvPr/>
        </p:nvSpPr>
        <p:spPr>
          <a:xfrm>
            <a:off x="418953" y="1247568"/>
            <a:ext cx="5012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selects documents where the value of the field is an instance of the specified BSON type</a:t>
            </a:r>
          </a:p>
        </p:txBody>
      </p:sp>
    </p:spTree>
    <p:extLst>
      <p:ext uri="{BB962C8B-B14F-4D97-AF65-F5344CB8AC3E}">
        <p14:creationId xmlns:p14="http://schemas.microsoft.com/office/powerpoint/2010/main" val="117893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Query Operators </a:t>
            </a:r>
            <a:r>
              <a:rPr lang="en-US" sz="1700" b="1" dirty="0"/>
              <a:t>-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Array Query Operators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CE23-A2DA-4BDB-8DE5-EFFF8EDD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9" y="1325699"/>
            <a:ext cx="6260932" cy="1598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E8445-1940-4941-A4D5-6B70913F9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69"/>
          <a:stretch/>
        </p:blipFill>
        <p:spPr>
          <a:xfrm>
            <a:off x="361296" y="3576941"/>
            <a:ext cx="3990698" cy="2539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C6A3F5-658E-45F6-B9AE-80EA980893AA}"/>
              </a:ext>
            </a:extLst>
          </p:cNvPr>
          <p:cNvSpPr txBox="1"/>
          <p:nvPr/>
        </p:nvSpPr>
        <p:spPr>
          <a:xfrm>
            <a:off x="232037" y="3164311"/>
            <a:ext cx="4883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 Equivalent to : { $and: [ { tags: "book" }, { tags: "bag" } ] 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048B25-4D62-47A3-BF76-1A20CC75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39" y="4737999"/>
            <a:ext cx="4846740" cy="2027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408580-9540-4C5A-A076-50A29A10D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038" y="92905"/>
            <a:ext cx="4846740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CRUD operation - </a:t>
            </a:r>
            <a:r>
              <a:rPr lang="en-US" sz="2000" b="1" dirty="0"/>
              <a:t>update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BCBD6-BBEC-4563-9C84-8E7814F3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7476"/>
            <a:ext cx="4609075" cy="3731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8DE4B1-39DF-46FA-B4AB-6E13793CA6EE}"/>
              </a:ext>
            </a:extLst>
          </p:cNvPr>
          <p:cNvSpPr txBox="1"/>
          <p:nvPr/>
        </p:nvSpPr>
        <p:spPr>
          <a:xfrm>
            <a:off x="838200" y="1338691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$Set </a:t>
            </a:r>
            <a:r>
              <a:rPr lang="en-US" dirty="0"/>
              <a:t>price to 5 if not exist add 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5C279-ECD8-469C-8B36-7A40080F5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3" y="1787476"/>
            <a:ext cx="4755776" cy="3743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364067-8CA9-4199-86E5-33EC8DE97D28}"/>
              </a:ext>
            </a:extLst>
          </p:cNvPr>
          <p:cNvSpPr txBox="1"/>
          <p:nvPr/>
        </p:nvSpPr>
        <p:spPr>
          <a:xfrm>
            <a:off x="6174579" y="1338691"/>
            <a:ext cx="243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</a:t>
            </a:r>
            <a:r>
              <a:rPr lang="en-US" b="1" dirty="0" err="1"/>
              <a:t>inc</a:t>
            </a:r>
            <a:r>
              <a:rPr lang="en-US" b="1" dirty="0"/>
              <a:t> </a:t>
            </a:r>
            <a:r>
              <a:rPr lang="en-US" dirty="0"/>
              <a:t>increase  price by 5</a:t>
            </a:r>
          </a:p>
        </p:txBody>
      </p:sp>
    </p:spTree>
    <p:extLst>
      <p:ext uri="{BB962C8B-B14F-4D97-AF65-F5344CB8AC3E}">
        <p14:creationId xmlns:p14="http://schemas.microsoft.com/office/powerpoint/2010/main" val="392937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CRUD operation - </a:t>
            </a:r>
            <a:r>
              <a:rPr lang="en-US" sz="2000" b="1" dirty="0"/>
              <a:t>update</a:t>
            </a:r>
            <a:br>
              <a:rPr lang="en-US" b="1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DE4B1-39DF-46FA-B4AB-6E13793CA6EE}"/>
              </a:ext>
            </a:extLst>
          </p:cNvPr>
          <p:cNvSpPr txBox="1"/>
          <p:nvPr/>
        </p:nvSpPr>
        <p:spPr>
          <a:xfrm>
            <a:off x="838200" y="1338691"/>
            <a:ext cx="498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$Push </a:t>
            </a:r>
            <a:r>
              <a:rPr lang="en-US" dirty="0"/>
              <a:t>new</a:t>
            </a:r>
            <a:r>
              <a:rPr lang="en-US" b="1" dirty="0"/>
              <a:t> </a:t>
            </a:r>
            <a:r>
              <a:rPr lang="en-US" dirty="0"/>
              <a:t>category if categories exists if not add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64067-8CA9-4199-86E5-33EC8DE97D28}"/>
              </a:ext>
            </a:extLst>
          </p:cNvPr>
          <p:cNvSpPr txBox="1"/>
          <p:nvPr/>
        </p:nvSpPr>
        <p:spPr>
          <a:xfrm>
            <a:off x="6174579" y="133869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$unset </a:t>
            </a:r>
            <a:r>
              <a:rPr lang="en-US" dirty="0"/>
              <a:t>remove categories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81375-E8AD-4B43-9AD4-C39B5693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7476"/>
            <a:ext cx="4976844" cy="3781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7DA21-77D3-4774-A435-E3CA52A3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79" y="1787476"/>
            <a:ext cx="5010802" cy="3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9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CRUD operation - </a:t>
            </a:r>
            <a:r>
              <a:rPr lang="en-US" sz="2000" b="1" dirty="0"/>
              <a:t>update</a:t>
            </a:r>
            <a:br>
              <a:rPr lang="en-US" b="1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DE4B1-39DF-46FA-B4AB-6E13793CA6EE}"/>
              </a:ext>
            </a:extLst>
          </p:cNvPr>
          <p:cNvSpPr txBox="1"/>
          <p:nvPr/>
        </p:nvSpPr>
        <p:spPr>
          <a:xfrm>
            <a:off x="838200" y="1338691"/>
            <a:ext cx="498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$Push </a:t>
            </a:r>
            <a:r>
              <a:rPr lang="en-US" dirty="0"/>
              <a:t>new</a:t>
            </a:r>
            <a:r>
              <a:rPr lang="en-US" b="1" dirty="0"/>
              <a:t> </a:t>
            </a:r>
            <a:r>
              <a:rPr lang="en-US" dirty="0"/>
              <a:t>category if categories exists if not add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64067-8CA9-4199-86E5-33EC8DE97D28}"/>
              </a:ext>
            </a:extLst>
          </p:cNvPr>
          <p:cNvSpPr txBox="1"/>
          <p:nvPr/>
        </p:nvSpPr>
        <p:spPr>
          <a:xfrm>
            <a:off x="6174579" y="133869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$unset </a:t>
            </a:r>
            <a:r>
              <a:rPr lang="en-US" dirty="0"/>
              <a:t>remove categories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81375-E8AD-4B43-9AD4-C39B5693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7476"/>
            <a:ext cx="4976844" cy="3781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7DA21-77D3-4774-A435-E3CA52A3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79" y="1787476"/>
            <a:ext cx="5010802" cy="3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3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CRUD operation - </a:t>
            </a:r>
            <a:r>
              <a:rPr lang="en-US" sz="2000" b="1" dirty="0"/>
              <a:t>update</a:t>
            </a:r>
            <a:br>
              <a:rPr lang="en-US" b="1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DE4B1-39DF-46FA-B4AB-6E13793CA6EE}"/>
              </a:ext>
            </a:extLst>
          </p:cNvPr>
          <p:cNvSpPr txBox="1"/>
          <p:nvPr/>
        </p:nvSpPr>
        <p:spPr>
          <a:xfrm>
            <a:off x="6174579" y="2008358"/>
            <a:ext cx="6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$set </a:t>
            </a:r>
            <a:r>
              <a:rPr lang="en-US" dirty="0"/>
              <a:t>modifies the score of the subject. The $ operator targets the first matching element inside the results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B6CF6-F296-4496-B5F3-EB02863C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7" y="1412189"/>
            <a:ext cx="5818362" cy="45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2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Sort, skip, Limit returned Documents</a:t>
            </a:r>
            <a:br>
              <a:rPr lang="en-US" b="1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5F1F67-F86C-476B-966E-803D10D8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1209191"/>
            <a:ext cx="10445361" cy="52329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015C7-132B-4F62-B5A7-C35BB51BE3E7}"/>
              </a:ext>
            </a:extLst>
          </p:cNvPr>
          <p:cNvSpPr/>
          <p:nvPr/>
        </p:nvSpPr>
        <p:spPr>
          <a:xfrm>
            <a:off x="6963020" y="2347111"/>
            <a:ext cx="4511040" cy="4800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EBC13-5592-4F02-9B20-CE4D1913B324}"/>
              </a:ext>
            </a:extLst>
          </p:cNvPr>
          <p:cNvSpPr/>
          <p:nvPr/>
        </p:nvSpPr>
        <p:spPr>
          <a:xfrm>
            <a:off x="7787639" y="3053080"/>
            <a:ext cx="2511285" cy="375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3119B2-13A3-4B75-970C-D0250D0A4161}"/>
              </a:ext>
            </a:extLst>
          </p:cNvPr>
          <p:cNvSpPr/>
          <p:nvPr/>
        </p:nvSpPr>
        <p:spPr>
          <a:xfrm>
            <a:off x="1097279" y="2054860"/>
            <a:ext cx="2511285" cy="375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6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Aggregation operations – 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match &gt; count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905E4-99A5-4294-898C-9F23D052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36" y="1117600"/>
            <a:ext cx="10599564" cy="51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65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Aggregation operations – 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group &gt; avg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8587B-BB69-427E-A145-26DB476D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1962023"/>
            <a:ext cx="11354784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4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Aggregation operations – 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lookup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16820-77B0-4724-B6B9-5636962E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79" y="1117600"/>
            <a:ext cx="9378921" cy="5387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A8C05-3ED3-4099-90E9-C4D66BBD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39" y="5145198"/>
            <a:ext cx="5388959" cy="9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7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6E024-2E6B-4C3E-80ED-21FDAB087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682"/>
            <a:ext cx="10515600" cy="5042629"/>
          </a:xfrm>
        </p:spPr>
        <p:txBody>
          <a:bodyPr/>
          <a:lstStyle/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SQL vs NoSQL</a:t>
            </a:r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Json vs </a:t>
            </a:r>
            <a:r>
              <a:rPr lang="en-US" sz="1600" dirty="0" err="1"/>
              <a:t>Bson</a:t>
            </a:r>
            <a:endParaRPr lang="en-US" sz="1600" dirty="0"/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Document relationships</a:t>
            </a:r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CRUD operation</a:t>
            </a:r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Query operation</a:t>
            </a:r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Aggregation</a:t>
            </a:r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Validation</a:t>
            </a:r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Transactions</a:t>
            </a:r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Indexing</a:t>
            </a:r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7D15F0-39E6-400A-BE0B-FE076707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93687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Aggregation operations – 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Project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6E99C-46BA-4F79-A4CB-92C267CB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0" y="1100888"/>
            <a:ext cx="11301439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7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C9E60-3656-434F-9F04-524006B2E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7600"/>
            <a:ext cx="9169815" cy="464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Transactions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0FC40-680C-425C-A75F-23D18689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1052"/>
            <a:ext cx="7114248" cy="39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46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Indexing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BB4AE-2BFA-4442-8B04-B1FFFF6A8029}"/>
              </a:ext>
            </a:extLst>
          </p:cNvPr>
          <p:cNvSpPr txBox="1"/>
          <p:nvPr/>
        </p:nvSpPr>
        <p:spPr>
          <a:xfrm>
            <a:off x="838200" y="111760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index in MongoDB is a data structure that helps speed up queries. Without indexes, MongoDB would need to scan every document in the collection to fulfill a query, which could be very slow for large collections.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67012-1D9A-4814-9D0A-D692B3CDD7F2}"/>
              </a:ext>
            </a:extLst>
          </p:cNvPr>
          <p:cNvSpPr txBox="1"/>
          <p:nvPr/>
        </p:nvSpPr>
        <p:spPr>
          <a:xfrm>
            <a:off x="838200" y="2340360"/>
            <a:ext cx="62147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Types of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Single Field Index</a:t>
            </a:r>
            <a:r>
              <a:rPr lang="en-US" dirty="0"/>
              <a:t>: Index on a single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Compound Index</a:t>
            </a:r>
            <a:r>
              <a:rPr lang="en-US" dirty="0"/>
              <a:t>: Index on multiple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Text Index</a:t>
            </a:r>
            <a:r>
              <a:rPr lang="en-US" dirty="0"/>
              <a:t>: Index for text search.</a:t>
            </a:r>
          </a:p>
        </p:txBody>
      </p:sp>
    </p:spTree>
    <p:extLst>
      <p:ext uri="{BB962C8B-B14F-4D97-AF65-F5344CB8AC3E}">
        <p14:creationId xmlns:p14="http://schemas.microsoft.com/office/powerpoint/2010/main" val="114616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www.linkdevelopment.com</a:t>
            </a:r>
          </a:p>
        </p:txBody>
      </p:sp>
    </p:spTree>
    <p:extLst>
      <p:ext uri="{BB962C8B-B14F-4D97-AF65-F5344CB8AC3E}">
        <p14:creationId xmlns:p14="http://schemas.microsoft.com/office/powerpoint/2010/main" val="40350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500F-8EE3-4EB1-813F-AEC20B00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392822"/>
            <a:ext cx="10515600" cy="576429"/>
          </a:xfrm>
        </p:spPr>
        <p:txBody>
          <a:bodyPr/>
          <a:lstStyle/>
          <a:p>
            <a:r>
              <a:rPr lang="en-US" dirty="0"/>
              <a:t>MongoDB vs SQLMS</a:t>
            </a:r>
            <a:endParaRPr lang="en-US" b="1" dirty="0"/>
          </a:p>
        </p:txBody>
      </p:sp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20152C59-6FCE-4EBB-A9C1-FCBFD91F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94047"/>
              </p:ext>
            </p:extLst>
          </p:nvPr>
        </p:nvGraphicFramePr>
        <p:xfrm>
          <a:off x="821764" y="1425928"/>
          <a:ext cx="10515600" cy="284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541101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458978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4660536"/>
                    </a:ext>
                  </a:extLst>
                </a:gridCol>
              </a:tblGrid>
              <a:tr h="4058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MongoDB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RDBMS (SQL)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01719"/>
                  </a:ext>
                </a:extLst>
              </a:tr>
              <a:tr h="405896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Data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Document-oriented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Table-based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751106"/>
                  </a:ext>
                </a:extLst>
              </a:tr>
              <a:tr h="405896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Schema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Dynamic/Flexible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Fixed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630996"/>
                  </a:ext>
                </a:extLst>
              </a:tr>
              <a:tr h="4058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Joins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No Joins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99157"/>
                  </a:ext>
                </a:extLst>
              </a:tr>
              <a:tr h="405896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Vertical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679545"/>
                  </a:ext>
                </a:extLst>
              </a:tr>
              <a:tr h="4058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Stored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746046"/>
                  </a:ext>
                </a:extLst>
              </a:tr>
              <a:tr h="40589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Each document is a record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800" dirty="0">
                          <a:solidFill>
                            <a:srgbClr val="444444"/>
                          </a:solidFill>
                          <a:latin typeface="+mn-lt"/>
                          <a:ea typeface="Open Sans" panose="020B0604020202020204" charset="0"/>
                          <a:cs typeface="Open Sans" panose="020B0604020202020204" charset="0"/>
                        </a:rPr>
                        <a:t>records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6462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76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500F-8EE3-4EB1-813F-AEC20B00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392822"/>
            <a:ext cx="10515600" cy="576429"/>
          </a:xfrm>
        </p:spPr>
        <p:txBody>
          <a:bodyPr/>
          <a:lstStyle/>
          <a:p>
            <a:r>
              <a:rPr lang="en-US" dirty="0"/>
              <a:t>Json vs </a:t>
            </a:r>
            <a:r>
              <a:rPr lang="en-US" dirty="0" err="1"/>
              <a:t>Bson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E0424-75DC-41E4-ACC8-0691ECC5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012" y="586012"/>
            <a:ext cx="5554448" cy="5052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654E2-6D41-47A3-9011-46473477E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1818005"/>
            <a:ext cx="6161732" cy="33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1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Document </a:t>
            </a:r>
            <a:r>
              <a:rPr lang="en-US" dirty="0"/>
              <a:t>Embedded </a:t>
            </a:r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Relationships</a:t>
            </a:r>
            <a:endParaRPr lang="en-US" dirty="0">
              <a:solidFill>
                <a:srgbClr val="2F50A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5C155-7032-4FBD-8BBE-89813F28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76" y="1794431"/>
            <a:ext cx="4694327" cy="180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F344C-7040-40CC-AFB3-BAA4E97606E1}"/>
              </a:ext>
            </a:extLst>
          </p:cNvPr>
          <p:cNvSpPr txBox="1"/>
          <p:nvPr/>
        </p:nvSpPr>
        <p:spPr>
          <a:xfrm>
            <a:off x="479855" y="1148100"/>
            <a:ext cx="4694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One-to-One with Embedded Documents</a:t>
            </a:r>
          </a:p>
          <a:p>
            <a:r>
              <a:rPr lang="en-US" dirty="0"/>
              <a:t> (user , social media profiles)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7F90D2-31D2-4634-AB9B-E6C64C7C9D0C}"/>
              </a:ext>
            </a:extLst>
          </p:cNvPr>
          <p:cNvSpPr/>
          <p:nvPr/>
        </p:nvSpPr>
        <p:spPr>
          <a:xfrm>
            <a:off x="1097280" y="2529840"/>
            <a:ext cx="2133600" cy="502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A32FA-4549-470A-A860-8FD450ADABF9}"/>
              </a:ext>
            </a:extLst>
          </p:cNvPr>
          <p:cNvSpPr txBox="1"/>
          <p:nvPr/>
        </p:nvSpPr>
        <p:spPr>
          <a:xfrm>
            <a:off x="5554775" y="1117600"/>
            <a:ext cx="4694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One-to-Many with Embedded Documents (user , results)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E5731-FF94-4CF9-B759-042601CD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03" y="1767730"/>
            <a:ext cx="3627434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Document </a:t>
            </a:r>
            <a:r>
              <a:rPr lang="en-US" dirty="0"/>
              <a:t>Embedded </a:t>
            </a:r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Relationships</a:t>
            </a:r>
            <a:endParaRPr lang="en-US" dirty="0">
              <a:solidFill>
                <a:srgbClr val="2F50A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F344C-7040-40CC-AFB3-BAA4E97606E1}"/>
              </a:ext>
            </a:extLst>
          </p:cNvPr>
          <p:cNvSpPr txBox="1"/>
          <p:nvPr/>
        </p:nvSpPr>
        <p:spPr>
          <a:xfrm>
            <a:off x="898955" y="1117600"/>
            <a:ext cx="4221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Many-to-Many(book , </a:t>
            </a:r>
            <a:r>
              <a:rPr lang="en-US" dirty="0" err="1"/>
              <a:t>auther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24A77-87D1-4A67-A7C4-7C43BBC8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99" y="917170"/>
            <a:ext cx="4962041" cy="56360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9DDC27-252F-45F1-8CC5-CFF8E0542D83}"/>
              </a:ext>
            </a:extLst>
          </p:cNvPr>
          <p:cNvSpPr txBox="1"/>
          <p:nvPr/>
        </p:nvSpPr>
        <p:spPr>
          <a:xfrm>
            <a:off x="571500" y="2063361"/>
            <a:ext cx="6126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Embedded Document Pattern</a:t>
            </a:r>
          </a:p>
          <a:p>
            <a:r>
              <a:rPr lang="en-US" dirty="0"/>
              <a:t>The application needs to display information for the book and author objects on a single page. To allow your application to retrieve all necessary information with a single query, embed author information inside of the corresponding book document: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30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Document </a:t>
            </a:r>
            <a:r>
              <a:rPr lang="en-US" dirty="0"/>
              <a:t>References </a:t>
            </a:r>
            <a:r>
              <a:rPr lang="en-US" altLang="en-US" b="1" dirty="0">
                <a:solidFill>
                  <a:srgbClr val="2F50A1"/>
                </a:solidFill>
                <a:latin typeface="Arial" panose="020B0604020202020204" pitchFamily="34" charset="0"/>
              </a:rPr>
              <a:t>Relationships</a:t>
            </a:r>
            <a:endParaRPr lang="en-US" dirty="0">
              <a:solidFill>
                <a:srgbClr val="2F50A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F344C-7040-40CC-AFB3-BAA4E97606E1}"/>
              </a:ext>
            </a:extLst>
          </p:cNvPr>
          <p:cNvSpPr txBox="1"/>
          <p:nvPr/>
        </p:nvSpPr>
        <p:spPr>
          <a:xfrm>
            <a:off x="479855" y="1148100"/>
            <a:ext cx="629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One-to-Many</a:t>
            </a:r>
          </a:p>
          <a:p>
            <a:r>
              <a:rPr lang="en-US" dirty="0"/>
              <a:t> (publisher , book)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7F90D2-31D2-4634-AB9B-E6C64C7C9D0C}"/>
              </a:ext>
            </a:extLst>
          </p:cNvPr>
          <p:cNvSpPr/>
          <p:nvPr/>
        </p:nvSpPr>
        <p:spPr>
          <a:xfrm>
            <a:off x="1097280" y="2529840"/>
            <a:ext cx="2133600" cy="502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BF960-659B-438F-8EA6-1AC7F16A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889761"/>
            <a:ext cx="4621318" cy="4496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6050DB-D7D2-47E6-8E7F-015FB8E3F491}"/>
              </a:ext>
            </a:extLst>
          </p:cNvPr>
          <p:cNvSpPr txBox="1"/>
          <p:nvPr/>
        </p:nvSpPr>
        <p:spPr>
          <a:xfrm>
            <a:off x="5730240" y="1207115"/>
            <a:ext cx="6126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avoid growing arrays, store the publisher reference inside the book document: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ECF10-5A22-4462-B7ED-91D27A01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24" y="1824931"/>
            <a:ext cx="4565650" cy="47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7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Query Operators </a:t>
            </a:r>
            <a:r>
              <a:rPr lang="en-US" sz="1700" b="1" dirty="0"/>
              <a:t>-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Comparison Operators</a:t>
            </a:r>
            <a:r>
              <a:rPr lang="en-US" sz="1700" b="1" dirty="0"/>
              <a:t> 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2329BF-D5B8-451F-B222-FA86B6639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42" y="1921996"/>
            <a:ext cx="6146073" cy="312172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43D43-07BC-43AC-86A6-F5E12D17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77" y="1033511"/>
            <a:ext cx="4541277" cy="2324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3CF96D-E5EB-4013-BEA5-21A489F4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77" y="3500038"/>
            <a:ext cx="4541277" cy="31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9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79-9264-433F-9B71-6B538D80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Query Operators </a:t>
            </a:r>
            <a:r>
              <a:rPr lang="en-US" sz="1700" b="1" dirty="0"/>
              <a:t>-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Logical Operators</a:t>
            </a:r>
            <a:r>
              <a:rPr lang="en-US" sz="1700" b="1" dirty="0"/>
              <a:t> 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24626-038B-4588-A6E6-EC477105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69" y="1467009"/>
            <a:ext cx="5813431" cy="2561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91D44B-574D-42E3-8DB2-41D21D1A0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71"/>
          <a:stretch/>
        </p:blipFill>
        <p:spPr>
          <a:xfrm>
            <a:off x="6518707" y="1218760"/>
            <a:ext cx="5306616" cy="34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71681"/>
      </p:ext>
    </p:extLst>
  </p:cSld>
  <p:clrMapOvr>
    <a:masterClrMapping/>
  </p:clrMapOvr>
</p:sld>
</file>

<file path=ppt/theme/theme1.xml><?xml version="1.0" encoding="utf-8"?>
<a:theme xmlns:a="http://schemas.openxmlformats.org/drawingml/2006/main" name="Linkdev_Inners">
  <a:themeElements>
    <a:clrScheme name="LinkDev Pallate">
      <a:dk1>
        <a:srgbClr val="060606"/>
      </a:dk1>
      <a:lt1>
        <a:srgbClr val="FFFFFF"/>
      </a:lt1>
      <a:dk2>
        <a:srgbClr val="1E1E1E"/>
      </a:dk2>
      <a:lt2>
        <a:srgbClr val="E7E6E6"/>
      </a:lt2>
      <a:accent1>
        <a:srgbClr val="2437AC"/>
      </a:accent1>
      <a:accent2>
        <a:srgbClr val="00B8FF"/>
      </a:accent2>
      <a:accent3>
        <a:srgbClr val="171616"/>
      </a:accent3>
      <a:accent4>
        <a:srgbClr val="FF7C16"/>
      </a:accent4>
      <a:accent5>
        <a:srgbClr val="CA1496"/>
      </a:accent5>
      <a:accent6>
        <a:srgbClr val="A6E51A"/>
      </a:accent6>
      <a:hlink>
        <a:srgbClr val="10B616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Dev_Business-Presenation_Template [Read-Only]" id="{493969B3-9E49-4E57-96DE-51FF7BB5CB0A}" vid="{73116B33-D0FE-401B-B99C-C3BC7D6C62D6}"/>
    </a:ext>
  </a:extLst>
</a:theme>
</file>

<file path=ppt/theme/theme2.xml><?xml version="1.0" encoding="utf-8"?>
<a:theme xmlns:a="http://schemas.openxmlformats.org/drawingml/2006/main" name="Dark Front - Cover">
  <a:themeElements>
    <a:clrScheme name="LinkDev Pallate">
      <a:dk1>
        <a:srgbClr val="060606"/>
      </a:dk1>
      <a:lt1>
        <a:srgbClr val="FFFFFF"/>
      </a:lt1>
      <a:dk2>
        <a:srgbClr val="1E1E1E"/>
      </a:dk2>
      <a:lt2>
        <a:srgbClr val="E7E6E6"/>
      </a:lt2>
      <a:accent1>
        <a:srgbClr val="2437AC"/>
      </a:accent1>
      <a:accent2>
        <a:srgbClr val="00B8FF"/>
      </a:accent2>
      <a:accent3>
        <a:srgbClr val="171616"/>
      </a:accent3>
      <a:accent4>
        <a:srgbClr val="FF7C16"/>
      </a:accent4>
      <a:accent5>
        <a:srgbClr val="CA1496"/>
      </a:accent5>
      <a:accent6>
        <a:srgbClr val="A6E51A"/>
      </a:accent6>
      <a:hlink>
        <a:srgbClr val="10B616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kDev_Business-Presenation_Template [Read-Only]" id="{493969B3-9E49-4E57-96DE-51FF7BB5CB0A}" vid="{284C3260-71F5-4EE8-9C15-0156920111A2}"/>
    </a:ext>
  </a:extLst>
</a:theme>
</file>

<file path=ppt/theme/theme3.xml><?xml version="1.0" encoding="utf-8"?>
<a:theme xmlns:a="http://schemas.openxmlformats.org/drawingml/2006/main" name="Light Front - Covers ">
  <a:themeElements>
    <a:clrScheme name="LinkDev Pallate">
      <a:dk1>
        <a:srgbClr val="060606"/>
      </a:dk1>
      <a:lt1>
        <a:srgbClr val="FFFFFF"/>
      </a:lt1>
      <a:dk2>
        <a:srgbClr val="1E1E1E"/>
      </a:dk2>
      <a:lt2>
        <a:srgbClr val="E7E6E6"/>
      </a:lt2>
      <a:accent1>
        <a:srgbClr val="2437AC"/>
      </a:accent1>
      <a:accent2>
        <a:srgbClr val="00B8FF"/>
      </a:accent2>
      <a:accent3>
        <a:srgbClr val="171616"/>
      </a:accent3>
      <a:accent4>
        <a:srgbClr val="FF7C16"/>
      </a:accent4>
      <a:accent5>
        <a:srgbClr val="CA1496"/>
      </a:accent5>
      <a:accent6>
        <a:srgbClr val="A6E51A"/>
      </a:accent6>
      <a:hlink>
        <a:srgbClr val="10B616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kDev_Business-Presenation_Template [Read-Only]" id="{493969B3-9E49-4E57-96DE-51FF7BB5CB0A}" vid="{5C05E1CF-DCC3-4FEC-A00F-AA1DA6D9D118}"/>
    </a:ext>
  </a:extLst>
</a:theme>
</file>

<file path=ppt/theme/theme4.xml><?xml version="1.0" encoding="utf-8"?>
<a:theme xmlns:a="http://schemas.openxmlformats.org/drawingml/2006/main" name="Dividers">
  <a:themeElements>
    <a:clrScheme name="LinkDev Pallate">
      <a:dk1>
        <a:srgbClr val="060606"/>
      </a:dk1>
      <a:lt1>
        <a:srgbClr val="FFFFFF"/>
      </a:lt1>
      <a:dk2>
        <a:srgbClr val="1E1E1E"/>
      </a:dk2>
      <a:lt2>
        <a:srgbClr val="E7E6E6"/>
      </a:lt2>
      <a:accent1>
        <a:srgbClr val="2437AC"/>
      </a:accent1>
      <a:accent2>
        <a:srgbClr val="00B8FF"/>
      </a:accent2>
      <a:accent3>
        <a:srgbClr val="171616"/>
      </a:accent3>
      <a:accent4>
        <a:srgbClr val="FF7C16"/>
      </a:accent4>
      <a:accent5>
        <a:srgbClr val="CA1496"/>
      </a:accent5>
      <a:accent6>
        <a:srgbClr val="A6E51A"/>
      </a:accent6>
      <a:hlink>
        <a:srgbClr val="10B616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inkDev_Business-Presenation_Template [Read-Only]" id="{493969B3-9E49-4E57-96DE-51FF7BB5CB0A}" vid="{B1E5E404-D74B-4B98-9CB0-09A998BD6C4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FA0F4230B9714799EF63C5189796C6" ma:contentTypeVersion="7" ma:contentTypeDescription="Create a new document." ma:contentTypeScope="" ma:versionID="f0e83091e61a3a3c2e34222bc091e6cd">
  <xsd:schema xmlns:xsd="http://www.w3.org/2001/XMLSchema" xmlns:xs="http://www.w3.org/2001/XMLSchema" xmlns:p="http://schemas.microsoft.com/office/2006/metadata/properties" xmlns:ns2="3b65ef11-72d7-4562-8d7d-078c107c4321" xmlns:ns3="30b3a4da-2172-4c96-96ef-f2409286a7fe" targetNamespace="http://schemas.microsoft.com/office/2006/metadata/properties" ma:root="true" ma:fieldsID="cd2e3f9bfad8eae98c8ca91accfe7218" ns2:_="" ns3:_="">
    <xsd:import namespace="3b65ef11-72d7-4562-8d7d-078c107c4321"/>
    <xsd:import namespace="30b3a4da-2172-4c96-96ef-f2409286a7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65ef11-72d7-4562-8d7d-078c107c43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a4da-2172-4c96-96ef-f2409286a7f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58D1BB-AEC7-454E-A81D-BFBF31EDC3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65ef11-72d7-4562-8d7d-078c107c4321"/>
    <ds:schemaRef ds:uri="30b3a4da-2172-4c96-96ef-f2409286a7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E4B76B-28A9-4B6B-9C3A-2A884B0EAF0E}">
  <ds:schemaRefs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30b3a4da-2172-4c96-96ef-f2409286a7fe"/>
    <ds:schemaRef ds:uri="3b65ef11-72d7-4562-8d7d-078c107c4321"/>
  </ds:schemaRefs>
</ds:datastoreItem>
</file>

<file path=customXml/itemProps3.xml><?xml version="1.0" encoding="utf-8"?>
<ds:datastoreItem xmlns:ds="http://schemas.openxmlformats.org/officeDocument/2006/customXml" ds:itemID="{6F5DD8CC-6E6E-47C0-B3D0-4947454200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CountBig</Template>
  <TotalTime>43538</TotalTime>
  <Words>508</Words>
  <Application>Microsoft Office PowerPoint</Application>
  <PresentationFormat>Widescreen</PresentationFormat>
  <Paragraphs>90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Open Sans</vt:lpstr>
      <vt:lpstr>Calibri</vt:lpstr>
      <vt:lpstr>Max-SemiBold</vt:lpstr>
      <vt:lpstr>Linkdev_Inners</vt:lpstr>
      <vt:lpstr>Dark Front - Cover</vt:lpstr>
      <vt:lpstr>Light Front - Covers </vt:lpstr>
      <vt:lpstr>Dividers</vt:lpstr>
      <vt:lpstr>NoSQL - Mongodb</vt:lpstr>
      <vt:lpstr>Agenda</vt:lpstr>
      <vt:lpstr>MongoDB vs SQLMS</vt:lpstr>
      <vt:lpstr>Json vs Bson</vt:lpstr>
      <vt:lpstr>Document Embedded Relationships</vt:lpstr>
      <vt:lpstr>Document Embedded Relationships</vt:lpstr>
      <vt:lpstr>Document References Relationships</vt:lpstr>
      <vt:lpstr>Query Operators - Comparison Operators  </vt:lpstr>
      <vt:lpstr>Query Operators - Logical Operators  </vt:lpstr>
      <vt:lpstr>Query Operators - Element Query Operators </vt:lpstr>
      <vt:lpstr>Query Operators - Array Query Operators </vt:lpstr>
      <vt:lpstr>CRUD operation - update </vt:lpstr>
      <vt:lpstr>CRUD operation - update </vt:lpstr>
      <vt:lpstr>CRUD operation - update </vt:lpstr>
      <vt:lpstr>CRUD operation - update </vt:lpstr>
      <vt:lpstr>Sort, skip, Limit returned Documents </vt:lpstr>
      <vt:lpstr>Aggregation operations – match &gt; count</vt:lpstr>
      <vt:lpstr>Aggregation operations – group &gt; avg</vt:lpstr>
      <vt:lpstr>Aggregation operations – lookup</vt:lpstr>
      <vt:lpstr>Aggregation operations – Project</vt:lpstr>
      <vt:lpstr>Validation</vt:lpstr>
      <vt:lpstr>Transactions</vt:lpstr>
      <vt:lpstr>Indexing</vt:lpstr>
      <vt:lpstr>Thank you</vt:lpstr>
    </vt:vector>
  </TitlesOfParts>
  <Company>Otventures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CountBig</dc:title>
  <dc:creator>Moutaz Ebrahim</dc:creator>
  <cp:lastModifiedBy>Yasmin Ghazy</cp:lastModifiedBy>
  <cp:revision>571</cp:revision>
  <dcterms:created xsi:type="dcterms:W3CDTF">2019-08-19T09:46:59Z</dcterms:created>
  <dcterms:modified xsi:type="dcterms:W3CDTF">2024-12-05T11:37:54Z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0x01010061FA0F4230B9714799EF63C5189796C6</vt:lpwstr>
  </property>
</Properties>
</file>